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5" r:id="rId7"/>
    <p:sldId id="264" r:id="rId8"/>
    <p:sldId id="266" r:id="rId9"/>
    <p:sldId id="263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8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2011-07-21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2011-07-21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2011-07-21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2011-07-21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2011-07-21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2011-07-21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2011-07-21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2011-07-21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2011-07-21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2011-07-21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2011-07-21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2011-07-21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err="1" smtClean="0"/>
              <a:t>Ventilatory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management of ALI/ARDS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smtClean="0"/>
              <a:t>CS EM R2 </a:t>
            </a:r>
            <a:r>
              <a:rPr lang="ko-KR" altLang="en-US" dirty="0" smtClean="0"/>
              <a:t>박시열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PEEP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Improves oxygenation</a:t>
            </a:r>
          </a:p>
          <a:p>
            <a:pPr lvl="1"/>
            <a:r>
              <a:rPr lang="en-US" altLang="ko-KR" dirty="0" smtClean="0"/>
              <a:t>Providing movement </a:t>
            </a:r>
            <a:r>
              <a:rPr lang="en-US" altLang="ko-KR" dirty="0" smtClean="0"/>
              <a:t>of fluid from the alveolar to the interstitial </a:t>
            </a:r>
            <a:r>
              <a:rPr lang="en-US" altLang="ko-KR" dirty="0" smtClean="0"/>
              <a:t>space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recruitment of small airways and collapsed </a:t>
            </a:r>
            <a:r>
              <a:rPr lang="en-US" altLang="ko-KR" dirty="0" smtClean="0"/>
              <a:t>alveoli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Increase </a:t>
            </a:r>
            <a:r>
              <a:rPr lang="en-US" altLang="ko-KR" dirty="0" smtClean="0"/>
              <a:t>in functional residual capacity (FRC). </a:t>
            </a:r>
          </a:p>
          <a:p>
            <a:pPr lvl="1"/>
            <a:r>
              <a:rPr lang="en-US" altLang="ko-KR" dirty="0" smtClean="0"/>
              <a:t>Cyclical </a:t>
            </a:r>
            <a:r>
              <a:rPr lang="en-US" altLang="ko-KR" dirty="0" smtClean="0"/>
              <a:t>collapse and low volume lung injury is </a:t>
            </a:r>
            <a:r>
              <a:rPr lang="en-US" altLang="ko-KR" dirty="0" smtClean="0"/>
              <a:t>prevented</a:t>
            </a:r>
          </a:p>
          <a:p>
            <a:r>
              <a:rPr lang="en-US" altLang="ko-KR" dirty="0" smtClean="0"/>
              <a:t>Use </a:t>
            </a:r>
            <a:r>
              <a:rPr lang="en-US" altLang="ko-KR" dirty="0" smtClean="0"/>
              <a:t>high level such as 15 cm </a:t>
            </a:r>
            <a:r>
              <a:rPr lang="en-US" altLang="ko-KR" dirty="0" smtClean="0"/>
              <a:t>H2O</a:t>
            </a:r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Recruitment </a:t>
            </a:r>
            <a:r>
              <a:rPr lang="en-US" altLang="ko-KR" dirty="0" err="1" smtClean="0"/>
              <a:t>manoeuvres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Recruitment </a:t>
            </a:r>
            <a:r>
              <a:rPr lang="en-US" altLang="ko-KR" dirty="0" err="1" smtClean="0"/>
              <a:t>manoeuvres</a:t>
            </a:r>
            <a:r>
              <a:rPr lang="en-US" altLang="ko-KR" dirty="0" smtClean="0"/>
              <a:t> may be more effective in </a:t>
            </a:r>
            <a:r>
              <a:rPr lang="en-US" altLang="ko-KR" dirty="0" smtClean="0"/>
              <a:t>patients ventilated </a:t>
            </a:r>
            <a:r>
              <a:rPr lang="en-US" altLang="ko-KR" dirty="0" smtClean="0"/>
              <a:t>with relatively low levels of </a:t>
            </a:r>
            <a:r>
              <a:rPr lang="en-US" altLang="ko-KR" dirty="0" smtClean="0"/>
              <a:t>PEEP</a:t>
            </a:r>
          </a:p>
          <a:p>
            <a:r>
              <a:rPr lang="en-US" altLang="ko-KR" dirty="0" smtClean="0"/>
              <a:t>Increasing </a:t>
            </a:r>
            <a:r>
              <a:rPr lang="en-US" altLang="ko-KR" dirty="0" err="1" smtClean="0"/>
              <a:t>intrathoracic</a:t>
            </a:r>
            <a:r>
              <a:rPr lang="en-US" altLang="ko-KR" dirty="0" smtClean="0"/>
              <a:t> </a:t>
            </a:r>
            <a:r>
              <a:rPr lang="en-US" altLang="ko-KR" dirty="0" smtClean="0"/>
              <a:t>pressure and therefore the risk of </a:t>
            </a:r>
            <a:r>
              <a:rPr lang="en-US" altLang="ko-KR" dirty="0" err="1" smtClean="0"/>
              <a:t>barotrauma</a:t>
            </a:r>
            <a:r>
              <a:rPr lang="en-US" altLang="ko-KR" dirty="0" smtClean="0"/>
              <a:t> and </a:t>
            </a:r>
            <a:r>
              <a:rPr lang="en-US" altLang="ko-KR" dirty="0" smtClean="0"/>
              <a:t>cardiovascular instability</a:t>
            </a: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Recruitment </a:t>
            </a:r>
            <a:r>
              <a:rPr lang="en-US" altLang="ko-KR" dirty="0" err="1" smtClean="0"/>
              <a:t>manoeuvres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/>
              <a:t>BiPAP</a:t>
            </a:r>
            <a:endParaRPr lang="en-US" altLang="ko-KR" dirty="0" smtClean="0"/>
          </a:p>
          <a:p>
            <a:r>
              <a:rPr lang="en-US" altLang="ko-KR" dirty="0" smtClean="0"/>
              <a:t>APRV</a:t>
            </a:r>
          </a:p>
          <a:p>
            <a:r>
              <a:rPr lang="en-US" altLang="ko-KR" dirty="0" smtClean="0"/>
              <a:t>Prone ventilation</a:t>
            </a:r>
          </a:p>
          <a:p>
            <a:r>
              <a:rPr lang="en-US" altLang="ko-KR" dirty="0" smtClean="0"/>
              <a:t>High </a:t>
            </a:r>
            <a:r>
              <a:rPr lang="en-US" altLang="ko-KR" dirty="0" smtClean="0"/>
              <a:t>frequency ventilation</a:t>
            </a:r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ECMO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/>
              <a:t>Benefit </a:t>
            </a:r>
            <a:r>
              <a:rPr lang="en-US" altLang="ko-KR" dirty="0" smtClean="0"/>
              <a:t>in neonatal </a:t>
            </a:r>
            <a:r>
              <a:rPr lang="en-US" altLang="ko-KR" dirty="0" smtClean="0"/>
              <a:t>ARDS</a:t>
            </a:r>
          </a:p>
          <a:p>
            <a:r>
              <a:rPr lang="en-US" altLang="ko-KR" dirty="0" smtClean="0"/>
              <a:t>Several </a:t>
            </a:r>
            <a:r>
              <a:rPr lang="en-US" altLang="ko-KR" dirty="0" err="1" smtClean="0"/>
              <a:t>centres</a:t>
            </a:r>
            <a:r>
              <a:rPr lang="en-US" altLang="ko-KR" dirty="0" smtClean="0"/>
              <a:t> have recently </a:t>
            </a:r>
            <a:r>
              <a:rPr lang="en-US" altLang="ko-KR" smtClean="0"/>
              <a:t>reported </a:t>
            </a:r>
            <a:r>
              <a:rPr lang="en-US" altLang="ko-KR" smtClean="0"/>
              <a:t>observational studies </a:t>
            </a:r>
            <a:r>
              <a:rPr lang="en-US" altLang="ko-KR" smtClean="0"/>
              <a:t>showing high survival rates in adult patients</a:t>
            </a:r>
            <a:endParaRPr lang="ko-KR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86058"/>
            <a:ext cx="457358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Important </a:t>
            </a:r>
            <a:r>
              <a:rPr lang="en-US" altLang="ko-KR" dirty="0" err="1" smtClean="0"/>
              <a:t>pathophysiology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/>
              <a:t>Parenchymal</a:t>
            </a:r>
            <a:r>
              <a:rPr lang="en-US" altLang="ko-KR" dirty="0" smtClean="0"/>
              <a:t> consolidation concentrated in dependent lung regions</a:t>
            </a:r>
          </a:p>
          <a:p>
            <a:r>
              <a:rPr lang="en-US" altLang="ko-KR" dirty="0" smtClean="0"/>
              <a:t>Non-de pendent lung relatively spared</a:t>
            </a:r>
          </a:p>
          <a:p>
            <a:r>
              <a:rPr lang="en-US" altLang="ko-KR" dirty="0" smtClean="0"/>
              <a:t>Application of normal tidal volumes can lead to </a:t>
            </a:r>
            <a:r>
              <a:rPr lang="en-US" altLang="ko-KR" dirty="0" err="1" smtClean="0"/>
              <a:t>overdistension</a:t>
            </a:r>
            <a:r>
              <a:rPr lang="en-US" altLang="ko-KR" dirty="0" smtClean="0"/>
              <a:t> of the small normally aerated lung</a:t>
            </a:r>
          </a:p>
          <a:p>
            <a:r>
              <a:rPr lang="en-US" altLang="ko-KR" dirty="0" smtClean="0"/>
              <a:t>Failing to recruit consolidated dependent regions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Important </a:t>
            </a:r>
            <a:r>
              <a:rPr lang="en-US" altLang="ko-KR" dirty="0" err="1" smtClean="0"/>
              <a:t>pathophysiology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Ventilator induced lung injury</a:t>
            </a:r>
          </a:p>
          <a:p>
            <a:pPr lvl="1"/>
            <a:r>
              <a:rPr lang="en-US" altLang="ko-KR" dirty="0" smtClean="0"/>
              <a:t>oxygen toxicity</a:t>
            </a:r>
          </a:p>
          <a:p>
            <a:pPr lvl="1"/>
            <a:r>
              <a:rPr lang="en-US" altLang="ko-KR" dirty="0" err="1" smtClean="0"/>
              <a:t>Overdistension</a:t>
            </a:r>
            <a:endParaRPr lang="en-US" altLang="ko-KR" dirty="0" smtClean="0"/>
          </a:p>
          <a:p>
            <a:pPr lvl="2"/>
            <a:r>
              <a:rPr lang="en-US" altLang="ko-KR" dirty="0" err="1" smtClean="0"/>
              <a:t>Barotrauma</a:t>
            </a:r>
            <a:r>
              <a:rPr lang="en-US" altLang="ko-KR" dirty="0" smtClean="0"/>
              <a:t>  </a:t>
            </a:r>
          </a:p>
          <a:p>
            <a:pPr lvl="2"/>
            <a:r>
              <a:rPr lang="en-US" altLang="ko-KR" dirty="0" smtClean="0"/>
              <a:t>Inflammation</a:t>
            </a:r>
          </a:p>
          <a:p>
            <a:r>
              <a:rPr lang="en-US" altLang="ko-KR" dirty="0" smtClean="0"/>
              <a:t>Maintain adequate gas exchange and avoid ventilator induced lung injury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Adequate gas exchange</a:t>
            </a:r>
            <a:br>
              <a:rPr lang="en-US" altLang="ko-KR" dirty="0" smtClean="0"/>
            </a:br>
            <a:r>
              <a:rPr lang="en-US" altLang="ko-KR" dirty="0" smtClean="0"/>
              <a:t>- Oxygen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High concentrations of inspired oxygen should be </a:t>
            </a:r>
          </a:p>
          <a:p>
            <a:pPr lvl="1"/>
            <a:r>
              <a:rPr lang="en-US" altLang="ko-KR" dirty="0" smtClean="0"/>
              <a:t>cellular toxicity</a:t>
            </a:r>
          </a:p>
          <a:p>
            <a:pPr lvl="1"/>
            <a:r>
              <a:rPr lang="en-US" altLang="ko-KR" dirty="0" err="1" smtClean="0"/>
              <a:t>reabsorption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atelectasis</a:t>
            </a:r>
            <a:endParaRPr lang="en-US" altLang="ko-KR" dirty="0" smtClean="0"/>
          </a:p>
          <a:p>
            <a:r>
              <a:rPr lang="en-US" altLang="ko-KR" dirty="0" smtClean="0"/>
              <a:t>SaO2 &gt; 90%</a:t>
            </a:r>
          </a:p>
          <a:p>
            <a:pPr lvl="1"/>
            <a:r>
              <a:rPr lang="en-US" altLang="ko-KR" dirty="0" err="1" smtClean="0"/>
              <a:t>Haemodynamic</a:t>
            </a:r>
            <a:r>
              <a:rPr lang="en-US" altLang="ko-KR" dirty="0" smtClean="0"/>
              <a:t> compromise? Lower SaO2 is acceptable</a:t>
            </a:r>
          </a:p>
          <a:p>
            <a:r>
              <a:rPr lang="en-US" altLang="ko-KR" dirty="0" smtClean="0"/>
              <a:t>No specific FiO2 thresholds</a:t>
            </a:r>
          </a:p>
          <a:p>
            <a:pPr lvl="1"/>
            <a:r>
              <a:rPr lang="en-US" altLang="ko-KR" dirty="0" smtClean="0"/>
              <a:t>Decrease </a:t>
            </a:r>
            <a:r>
              <a:rPr lang="en-US" altLang="ko-KR" sz="400" dirty="0" smtClean="0"/>
              <a:t> </a:t>
            </a:r>
            <a:r>
              <a:rPr lang="en-US" altLang="ko-KR" dirty="0" smtClean="0"/>
              <a:t>below 0.6 as quickly as possible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Adequate gas exchange</a:t>
            </a:r>
            <a:br>
              <a:rPr lang="en-US" altLang="ko-KR" dirty="0" smtClean="0"/>
            </a:br>
            <a:r>
              <a:rPr lang="en-US" altLang="ko-KR" dirty="0" smtClean="0"/>
              <a:t>- Oxygen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Alveolar recruitment</a:t>
            </a:r>
          </a:p>
          <a:p>
            <a:pPr lvl="1"/>
            <a:r>
              <a:rPr lang="en-US" altLang="ko-KR" dirty="0" smtClean="0"/>
              <a:t>Extrinsic PEEP</a:t>
            </a:r>
          </a:p>
          <a:p>
            <a:pPr lvl="1"/>
            <a:r>
              <a:rPr lang="en-US" altLang="ko-KR" dirty="0" smtClean="0"/>
              <a:t>Increasing  (I:E) ratio</a:t>
            </a:r>
          </a:p>
          <a:p>
            <a:pPr lvl="1"/>
            <a:r>
              <a:rPr lang="en-US" altLang="ko-KR" dirty="0" smtClean="0"/>
              <a:t>Others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Adequate gas exchange - CO2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Protective ventilation may induce </a:t>
            </a:r>
            <a:r>
              <a:rPr lang="en-US" altLang="ko-KR" dirty="0" err="1" smtClean="0"/>
              <a:t>hypercapnia</a:t>
            </a:r>
            <a:r>
              <a:rPr lang="en-US" altLang="ko-KR" dirty="0" smtClean="0"/>
              <a:t>(permissive </a:t>
            </a:r>
            <a:r>
              <a:rPr lang="en-US" altLang="ko-KR" dirty="0" err="1" smtClean="0"/>
              <a:t>hypercapnia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PaCO2 levels of 2–3 times normal seem to be well tolerated for prolonged periods</a:t>
            </a:r>
          </a:p>
          <a:p>
            <a:pPr lvl="1"/>
            <a:r>
              <a:rPr lang="en-US" altLang="ko-KR" dirty="0" smtClean="0"/>
              <a:t>no </a:t>
            </a:r>
            <a:r>
              <a:rPr lang="en-US" altLang="ko-KR" smtClean="0"/>
              <a:t>data of degree </a:t>
            </a:r>
            <a:r>
              <a:rPr lang="en-US" altLang="ko-KR" dirty="0" smtClean="0"/>
              <a:t>of respiratory acidosis that is safe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Avoidance of ventilator induced lung injury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Traditional mechanical ventilation</a:t>
            </a:r>
          </a:p>
          <a:p>
            <a:pPr lvl="1"/>
            <a:r>
              <a:rPr lang="en-US" altLang="ko-KR" dirty="0" smtClean="0"/>
              <a:t>volume cycled, </a:t>
            </a:r>
            <a:r>
              <a:rPr lang="en-US" altLang="ko-KR" dirty="0" err="1" smtClean="0"/>
              <a:t>Vt</a:t>
            </a:r>
            <a:r>
              <a:rPr lang="en-US" altLang="ko-KR" dirty="0" smtClean="0"/>
              <a:t> 12 ml/kg, </a:t>
            </a:r>
          </a:p>
          <a:p>
            <a:pPr lvl="1"/>
            <a:r>
              <a:rPr lang="en-US" altLang="ko-KR" dirty="0" smtClean="0"/>
              <a:t>PEEP guided by FiO2, normal </a:t>
            </a:r>
            <a:r>
              <a:rPr lang="en-US" altLang="ko-KR" dirty="0" err="1" smtClean="0"/>
              <a:t>PaCO</a:t>
            </a:r>
            <a:endParaRPr lang="en-US" altLang="ko-KR" dirty="0" smtClean="0"/>
          </a:p>
          <a:p>
            <a:pPr lvl="1"/>
            <a:r>
              <a:rPr lang="en-US" altLang="ko-KR" u="sng" dirty="0" smtClean="0"/>
              <a:t>Enhance lung injury</a:t>
            </a:r>
          </a:p>
          <a:p>
            <a:r>
              <a:rPr lang="en-US" altLang="ko-KR" dirty="0" smtClean="0"/>
              <a:t>Protective </a:t>
            </a:r>
            <a:r>
              <a:rPr lang="en-US" altLang="ko-KR" dirty="0" err="1" smtClean="0"/>
              <a:t>ventilatory</a:t>
            </a:r>
            <a:r>
              <a:rPr lang="en-US" altLang="ko-KR" dirty="0" smtClean="0"/>
              <a:t> strategy</a:t>
            </a:r>
          </a:p>
          <a:p>
            <a:pPr lvl="1"/>
            <a:r>
              <a:rPr lang="en-US" altLang="ko-KR" dirty="0" err="1" smtClean="0"/>
              <a:t>Vt</a:t>
            </a:r>
            <a:r>
              <a:rPr lang="en-US" altLang="ko-KR" dirty="0" smtClean="0"/>
              <a:t> &lt;6 ml/kg, permissive </a:t>
            </a:r>
            <a:r>
              <a:rPr lang="en-US" altLang="ko-KR" dirty="0" err="1" smtClean="0"/>
              <a:t>hypercapnia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pressure limited </a:t>
            </a:r>
            <a:r>
              <a:rPr lang="en-US" altLang="ko-KR" dirty="0" err="1" smtClean="0"/>
              <a:t>ventilatory</a:t>
            </a:r>
            <a:r>
              <a:rPr lang="en-US" altLang="ko-KR" dirty="0" smtClean="0"/>
              <a:t> mode with PIP limited to &lt;40 cm H</a:t>
            </a:r>
            <a:r>
              <a:rPr lang="en-US" altLang="ko-KR" sz="800" dirty="0" smtClean="0"/>
              <a:t>2</a:t>
            </a:r>
            <a:r>
              <a:rPr lang="en-US" altLang="ko-KR" dirty="0" smtClean="0"/>
              <a:t>O</a:t>
            </a:r>
            <a:endParaRPr lang="ko-KR" altLang="en-US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000240"/>
            <a:ext cx="851695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7" y="1142984"/>
            <a:ext cx="7015851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297</Words>
  <Application>Microsoft Office PowerPoint</Application>
  <PresentationFormat>화면 슬라이드 쇼(4:3)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Office 테마</vt:lpstr>
      <vt:lpstr>Ventilatory management of ALI/ARDS</vt:lpstr>
      <vt:lpstr>Important pathophysiology</vt:lpstr>
      <vt:lpstr>Important pathophysiology</vt:lpstr>
      <vt:lpstr>Adequate gas exchange - Oxygen</vt:lpstr>
      <vt:lpstr>Adequate gas exchange - Oxygen</vt:lpstr>
      <vt:lpstr>Adequate gas exchange - CO2</vt:lpstr>
      <vt:lpstr>Avoidance of ventilator induced lung injury</vt:lpstr>
      <vt:lpstr>슬라이드 8</vt:lpstr>
      <vt:lpstr>슬라이드 9</vt:lpstr>
      <vt:lpstr>PEEP</vt:lpstr>
      <vt:lpstr>Recruitment manoeuvres</vt:lpstr>
      <vt:lpstr>Recruitment manoeuvres</vt:lpstr>
      <vt:lpstr>ECMO</vt:lpstr>
    </vt:vector>
  </TitlesOfParts>
  <Company>R&amp;D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Ventilatory management of ALI/ARDS</dc:title>
  <dc:creator>Microsoft Corporation</dc:creator>
  <cp:lastModifiedBy>SEC</cp:lastModifiedBy>
  <cp:revision>25</cp:revision>
  <dcterms:created xsi:type="dcterms:W3CDTF">2006-10-05T04:04:58Z</dcterms:created>
  <dcterms:modified xsi:type="dcterms:W3CDTF">2011-07-21T08:00:14Z</dcterms:modified>
</cp:coreProperties>
</file>